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63" r:id="rId2"/>
    <p:sldId id="315" r:id="rId3"/>
    <p:sldId id="365" r:id="rId4"/>
    <p:sldId id="324" r:id="rId5"/>
    <p:sldId id="335" r:id="rId6"/>
    <p:sldId id="309" r:id="rId7"/>
    <p:sldId id="378" r:id="rId8"/>
    <p:sldId id="382" r:id="rId9"/>
    <p:sldId id="383" r:id="rId10"/>
    <p:sldId id="373" r:id="rId11"/>
    <p:sldId id="339" r:id="rId12"/>
    <p:sldId id="380" r:id="rId13"/>
    <p:sldId id="381" r:id="rId14"/>
    <p:sldId id="385" r:id="rId15"/>
    <p:sldId id="287" r:id="rId16"/>
    <p:sldId id="362" r:id="rId17"/>
    <p:sldId id="375" r:id="rId18"/>
    <p:sldId id="377" r:id="rId19"/>
    <p:sldId id="361" r:id="rId20"/>
    <p:sldId id="384" r:id="rId21"/>
    <p:sldId id="376" r:id="rId22"/>
    <p:sldId id="386" r:id="rId23"/>
    <p:sldId id="364" r:id="rId24"/>
    <p:sldId id="294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65"/>
            <p14:sldId id="324"/>
            <p14:sldId id="335"/>
            <p14:sldId id="309"/>
          </p14:sldIdLst>
        </p14:section>
        <p14:section name="설계단계" id="{079FB007-4044-4E60-AD09-4E9512A5438F}">
          <p14:sldIdLst>
            <p14:sldId id="378"/>
            <p14:sldId id="382"/>
            <p14:sldId id="383"/>
            <p14:sldId id="373"/>
            <p14:sldId id="339"/>
            <p14:sldId id="380"/>
            <p14:sldId id="381"/>
            <p14:sldId id="385"/>
            <p14:sldId id="287"/>
            <p14:sldId id="362"/>
            <p14:sldId id="375"/>
            <p14:sldId id="377"/>
            <p14:sldId id="361"/>
            <p14:sldId id="384"/>
            <p14:sldId id="376"/>
            <p14:sldId id="386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8" d="100"/>
          <a:sy n="108" d="100"/>
        </p:scale>
        <p:origin x="14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2022-10-06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5"/>
            <a:ext cx="4211960" cy="3147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3975447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Unity ML-Agent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를 이용한 이동체 로봇 주행 기술 개발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25144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2022. 07. 06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박주환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김성훈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이진영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오세현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윤정훈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최 홍 용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4DEB43-4AD9-9C13-E95D-27AA1A85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  <p:sp>
        <p:nvSpPr>
          <p:cNvPr id="13" name="바닥글 개체 틀 11">
            <a:extLst>
              <a:ext uri="{FF2B5EF4-FFF2-40B4-BE49-F238E27FC236}">
                <a16:creationId xmlns:a16="http://schemas.microsoft.com/office/drawing/2014/main" id="{577F098E-0CAA-1826-DD50-8C50A076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48E45B-C7B3-319C-8F3F-F186E58F6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0FE8D52-5018-231F-FC2C-F14A77F24508}"/>
              </a:ext>
            </a:extLst>
          </p:cNvPr>
          <p:cNvGrpSpPr/>
          <p:nvPr/>
        </p:nvGrpSpPr>
        <p:grpSpPr>
          <a:xfrm>
            <a:off x="73380" y="1916832"/>
            <a:ext cx="8997241" cy="4142362"/>
            <a:chOff x="107504" y="1518884"/>
            <a:chExt cx="8997241" cy="41423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C4CFECF-354F-F632-30D7-C015EE8B1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04" y="1518884"/>
              <a:ext cx="4682669" cy="414236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4F4C9EA-F1AB-B349-D6DD-5D921DA53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36" t="19942" r="70745" b="30514"/>
            <a:stretch/>
          </p:blipFill>
          <p:spPr>
            <a:xfrm>
              <a:off x="4716016" y="1929982"/>
              <a:ext cx="4388729" cy="33201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121774"/>
              </p:ext>
            </p:extLst>
          </p:nvPr>
        </p:nvGraphicFramePr>
        <p:xfrm>
          <a:off x="298210" y="1487254"/>
          <a:ext cx="8547580" cy="3415086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기능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S/W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Unity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가상 환경 생성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ML-Agent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강화 학습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Pytorch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딥러닝 프레임워크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ROS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로봇 운영 체제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H/W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Turtlebot3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모바일 로봇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LiDAR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물체 인식 센서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Camera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영상 처리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Block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실제 맵 구축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C9C0C35-7EBB-FAD0-D100-56DA60D7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563E0D-8492-497A-95CE-B7E57565A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201" r="62462" b="17519"/>
          <a:stretch/>
        </p:blipFill>
        <p:spPr>
          <a:xfrm>
            <a:off x="398705" y="2700288"/>
            <a:ext cx="3977519" cy="3287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41A020-8AAF-47F6-BCAE-6213422946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10" t="25748" r="69290" b="26068"/>
          <a:stretch/>
        </p:blipFill>
        <p:spPr>
          <a:xfrm>
            <a:off x="4709872" y="2700288"/>
            <a:ext cx="4020860" cy="3287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594914-F0EE-4D71-A501-CEBE959B7101}"/>
              </a:ext>
            </a:extLst>
          </p:cNvPr>
          <p:cNvSpPr txBox="1"/>
          <p:nvPr/>
        </p:nvSpPr>
        <p:spPr>
          <a:xfrm>
            <a:off x="323528" y="1540853"/>
            <a:ext cx="323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Model.class</a:t>
            </a:r>
            <a:r>
              <a:rPr lang="en-US" altLang="ko-KR" sz="1400" dirty="0"/>
              <a:t> </a:t>
            </a:r>
            <a:r>
              <a:rPr lang="ko-KR" altLang="en-US" sz="1400" dirty="0"/>
              <a:t>및 </a:t>
            </a:r>
            <a:r>
              <a:rPr lang="en-US" altLang="ko-KR" sz="1400" dirty="0" err="1"/>
              <a:t>DQNAgent.class</a:t>
            </a:r>
            <a:r>
              <a:rPr lang="ko-KR" altLang="en-US" sz="140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9594-DE19-480C-94B6-69B0DAF9EC09}"/>
              </a:ext>
            </a:extLst>
          </p:cNvPr>
          <p:cNvSpPr txBox="1"/>
          <p:nvPr/>
        </p:nvSpPr>
        <p:spPr>
          <a:xfrm>
            <a:off x="413919" y="1819390"/>
            <a:ext cx="8084954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TurtleBot3</a:t>
            </a:r>
            <a:r>
              <a:rPr lang="ko-KR" altLang="en-US" sz="1100" dirty="0"/>
              <a:t>를 강화학습 시킴에 있어 가장 핵심이 되는 클래스들이다</a:t>
            </a:r>
            <a:r>
              <a:rPr lang="en-US" altLang="ko-KR" sz="1100" dirty="0"/>
              <a:t>. Model </a:t>
            </a:r>
            <a:r>
              <a:rPr lang="ko-KR" altLang="en-US" sz="1100" dirty="0"/>
              <a:t>클래스는 </a:t>
            </a:r>
            <a:r>
              <a:rPr lang="en-US" altLang="ko-KR" sz="1100" dirty="0"/>
              <a:t>DQN</a:t>
            </a:r>
            <a:r>
              <a:rPr lang="ko-KR" altLang="en-US" sz="1100" dirty="0"/>
              <a:t>에서 사용하는 합성 신경망의 구조를 결정하고 손실함수 값의 계산 및 네트워크 학습을 위한 최적화 기법을 결정한다</a:t>
            </a:r>
            <a:r>
              <a:rPr lang="en-US" altLang="ko-KR" sz="1100" dirty="0"/>
              <a:t>. Agent </a:t>
            </a:r>
            <a:r>
              <a:rPr lang="ko-KR" altLang="en-US" sz="1100" dirty="0"/>
              <a:t>클래스는 </a:t>
            </a:r>
            <a:r>
              <a:rPr lang="en-US" altLang="ko-KR" sz="1100" dirty="0"/>
              <a:t>DQN</a:t>
            </a:r>
            <a:r>
              <a:rPr lang="ko-KR" altLang="en-US" sz="1100" dirty="0"/>
              <a:t>을 위한 행동 선택</a:t>
            </a:r>
            <a:r>
              <a:rPr lang="en-US" altLang="ko-KR" sz="1100" dirty="0"/>
              <a:t>, </a:t>
            </a:r>
            <a:r>
              <a:rPr lang="ko-KR" altLang="en-US" sz="1100" dirty="0"/>
              <a:t>경험 저장</a:t>
            </a:r>
            <a:r>
              <a:rPr lang="en-US" altLang="ko-KR" sz="1100" dirty="0"/>
              <a:t>, </a:t>
            </a:r>
            <a:r>
              <a:rPr lang="ko-KR" altLang="en-US" sz="1100" dirty="0"/>
              <a:t>네트워크 학습 수행 등을 위한 다양한 함수를 정의한다</a:t>
            </a:r>
            <a:r>
              <a:rPr lang="en-US" altLang="ko-KR" sz="1100" dirty="0"/>
              <a:t>.  </a:t>
            </a:r>
            <a:r>
              <a:rPr lang="ko-KR" alt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50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(2)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7016AC-EF7F-E6E4-6F69-D79853FE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FDF01A-07E2-4242-A158-7086E362B5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7" r="65496" b="28192"/>
          <a:stretch/>
        </p:blipFill>
        <p:spPr>
          <a:xfrm>
            <a:off x="424356" y="2486289"/>
            <a:ext cx="3725913" cy="357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C9C019-5527-4CDA-B217-0F7BCC429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822" r="63157" b="5571"/>
          <a:stretch/>
        </p:blipFill>
        <p:spPr>
          <a:xfrm>
            <a:off x="4572000" y="2488913"/>
            <a:ext cx="4104456" cy="3596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02EA5A-645C-46AF-8E9D-4ECF5BEE5FF9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12C58D-6703-4FBE-A2CE-C4CB05F3B508}"/>
              </a:ext>
            </a:extLst>
          </p:cNvPr>
          <p:cNvSpPr txBox="1"/>
          <p:nvPr/>
        </p:nvSpPr>
        <p:spPr>
          <a:xfrm>
            <a:off x="323528" y="1540853"/>
            <a:ext cx="323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Main </a:t>
            </a:r>
            <a:r>
              <a:rPr lang="ko-KR" altLang="en-US" sz="1400" dirty="0"/>
              <a:t>함수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7670B4-0EE5-48ED-A452-72A245302C55}"/>
              </a:ext>
            </a:extLst>
          </p:cNvPr>
          <p:cNvSpPr txBox="1"/>
          <p:nvPr/>
        </p:nvSpPr>
        <p:spPr>
          <a:xfrm>
            <a:off x="467544" y="1812454"/>
            <a:ext cx="8084954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Model</a:t>
            </a:r>
            <a:r>
              <a:rPr lang="ko-KR" altLang="en-US" sz="1100" dirty="0"/>
              <a:t>클래스에서 정의한 네트워크와 </a:t>
            </a:r>
            <a:r>
              <a:rPr lang="en-US" altLang="ko-KR" sz="1100" dirty="0"/>
              <a:t>Agent </a:t>
            </a:r>
            <a:r>
              <a:rPr lang="ko-KR" altLang="en-US" sz="1100" dirty="0"/>
              <a:t>클래스에서 정의한 다양한 함수들을 이용해 행동을 결정하고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ko-KR" altLang="en-US" sz="1100" dirty="0"/>
              <a:t>유니티 환경과 통신하며 학습을 수행한다</a:t>
            </a:r>
            <a:r>
              <a:rPr lang="en-US" altLang="ko-KR" sz="1100" dirty="0"/>
              <a:t>.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02119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(3)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7016AC-EF7F-E6E4-6F69-D79853FE6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902EA5A-645C-46AF-8E9D-4ECF5BEE5FF9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12C58D-6703-4FBE-A2CE-C4CB05F3B508}"/>
              </a:ext>
            </a:extLst>
          </p:cNvPr>
          <p:cNvSpPr txBox="1"/>
          <p:nvPr/>
        </p:nvSpPr>
        <p:spPr>
          <a:xfrm>
            <a:off x="323528" y="1540853"/>
            <a:ext cx="3234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/>
              <a:t>Train</a:t>
            </a:r>
            <a:r>
              <a:rPr lang="ko-KR" altLang="en-US" sz="14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7670B4-0EE5-48ED-A452-72A245302C55}"/>
              </a:ext>
            </a:extLst>
          </p:cNvPr>
          <p:cNvSpPr txBox="1"/>
          <p:nvPr/>
        </p:nvSpPr>
        <p:spPr>
          <a:xfrm>
            <a:off x="467544" y="1812454"/>
            <a:ext cx="8136904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Train</a:t>
            </a:r>
            <a:r>
              <a:rPr lang="ko-KR" altLang="en-US" sz="1100" dirty="0"/>
              <a:t>을 위한 </a:t>
            </a:r>
            <a:r>
              <a:rPr lang="en-US" altLang="ko-KR" sz="1100" dirty="0"/>
              <a:t>config</a:t>
            </a:r>
            <a:r>
              <a:rPr lang="ko-KR" altLang="en-US" sz="1100" dirty="0"/>
              <a:t>를 정의 후 </a:t>
            </a:r>
            <a:r>
              <a:rPr lang="en-US" altLang="ko-KR" sz="1100" dirty="0"/>
              <a:t>anaconda </a:t>
            </a:r>
            <a:r>
              <a:rPr lang="ko-KR" altLang="en-US" sz="1100" dirty="0"/>
              <a:t>가상환경 내에서 </a:t>
            </a:r>
            <a:r>
              <a:rPr lang="en-US" altLang="ko-KR" sz="1100" dirty="0" err="1"/>
              <a:t>mlagents</a:t>
            </a:r>
            <a:r>
              <a:rPr lang="en-US" altLang="ko-KR" sz="1100" dirty="0"/>
              <a:t>-learn</a:t>
            </a:r>
            <a:r>
              <a:rPr lang="ko-KR" altLang="en-US" sz="1100" dirty="0"/>
              <a:t> 명령어를 통해 실행함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err="1"/>
              <a:t>INFO:magents.envs:Start</a:t>
            </a:r>
            <a:r>
              <a:rPr lang="en-US" altLang="ko-KR" sz="1100" dirty="0"/>
              <a:t> training by pressing the Play button in </a:t>
            </a:r>
            <a:r>
              <a:rPr lang="en-US" altLang="ko-KR" sz="1100" dirty="0" err="1"/>
              <a:t>Unirt</a:t>
            </a:r>
            <a:r>
              <a:rPr lang="ko-KR" altLang="en-US" sz="1100" dirty="0"/>
              <a:t> </a:t>
            </a:r>
            <a:r>
              <a:rPr lang="en-US" altLang="ko-KR" sz="1100" dirty="0"/>
              <a:t>Editor</a:t>
            </a:r>
            <a:r>
              <a:rPr lang="ko-KR" altLang="en-US" sz="1100" dirty="0"/>
              <a:t> 명령어가 출력 시 </a:t>
            </a:r>
            <a:r>
              <a:rPr lang="en-US" altLang="ko-KR" sz="1100" dirty="0"/>
              <a:t>Unity </a:t>
            </a:r>
            <a:r>
              <a:rPr lang="ko-KR" altLang="en-US" sz="1100" dirty="0"/>
              <a:t>내 환경을 실행함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C2C955-3C59-A2A8-44BB-86237F831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459476"/>
            <a:ext cx="3692110" cy="35969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2290E1-088C-0692-9AAE-6F92AB81C806}"/>
              </a:ext>
            </a:extLst>
          </p:cNvPr>
          <p:cNvSpPr txBox="1"/>
          <p:nvPr/>
        </p:nvSpPr>
        <p:spPr>
          <a:xfrm>
            <a:off x="4510021" y="5724011"/>
            <a:ext cx="4167273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/>
              <a:t>mlagents</a:t>
            </a:r>
            <a:r>
              <a:rPr lang="en-US" altLang="ko-KR" sz="1600" dirty="0"/>
              <a:t>-learn </a:t>
            </a:r>
            <a:r>
              <a:rPr lang="en-US" altLang="ko-KR" sz="1600" dirty="0" err="1"/>
              <a:t>trainer_config.yaml</a:t>
            </a:r>
            <a:r>
              <a:rPr lang="en-US" altLang="ko-KR" sz="1600" dirty="0"/>
              <a:t> --train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09CDAA-2303-4D19-498F-624939DE5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458" y="2475089"/>
            <a:ext cx="4209006" cy="312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2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798392"/>
              </p:ext>
            </p:extLst>
          </p:nvPr>
        </p:nvGraphicFramePr>
        <p:xfrm>
          <a:off x="450882" y="1268760"/>
          <a:ext cx="8242236" cy="4636126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9875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31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Unity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Unity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가상 환경 구축을 위한 게임 엔진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3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ML-Agent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Unity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에서 제공하는 강화학습을 수행 하기 위한 플랫폼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Ubuntu 18.04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로봇 구동을 위한 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 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2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Gazebo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ROS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에서 제공하는 가상 시뮬레이션 툴로 강화 학습 예제 실습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696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터틀봇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라즈베리파이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터틀봇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구동을 위한 임베디드 보드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762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LiDAR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주변의 사물을 인식하기 위한 센서로 로봇이 목적지 까지 장애물을 피해 이동할 수 있도록 해 줌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531683AE-4481-0135-398B-AF13A986C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6896AA-CD81-2915-14BC-A7F4B70E7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62D15D-32C2-DCD2-760A-DC99E2744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7404" y="1973861"/>
            <a:ext cx="3255339" cy="32553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458E2A-88B0-9A91-1BC2-740A63563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788" y="1969954"/>
            <a:ext cx="4292808" cy="32592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E5D4A3-BD2D-399C-6906-8DF01810BD70}"/>
              </a:ext>
            </a:extLst>
          </p:cNvPr>
          <p:cNvSpPr txBox="1"/>
          <p:nvPr/>
        </p:nvSpPr>
        <p:spPr>
          <a:xfrm>
            <a:off x="1505778" y="5426110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err="1"/>
              <a:t>터틀봇</a:t>
            </a:r>
            <a:r>
              <a:rPr kumimoji="1" lang="en-US" altLang="ko-KR" b="1" dirty="0"/>
              <a:t>3(</a:t>
            </a:r>
            <a:r>
              <a:rPr kumimoji="1" lang="ko-KR" altLang="en-US" b="1" dirty="0"/>
              <a:t>로봇</a:t>
            </a:r>
            <a:r>
              <a:rPr kumimoji="1" lang="en-US" altLang="ko-KR" b="1" dirty="0"/>
              <a:t>)</a:t>
            </a:r>
            <a:endParaRPr kumimoji="1"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483D9-51E6-0BB9-AD65-0406355EF034}"/>
              </a:ext>
            </a:extLst>
          </p:cNvPr>
          <p:cNvSpPr txBox="1"/>
          <p:nvPr/>
        </p:nvSpPr>
        <p:spPr>
          <a:xfrm>
            <a:off x="5549025" y="5426110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실제 주행 맵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41FA1B-E6EE-DB31-E81D-5748B133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5A54AC-866C-64C2-C5AC-31F09768E440}"/>
              </a:ext>
            </a:extLst>
          </p:cNvPr>
          <p:cNvSpPr txBox="1"/>
          <p:nvPr/>
        </p:nvSpPr>
        <p:spPr>
          <a:xfrm>
            <a:off x="802037" y="5651956"/>
            <a:ext cx="36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키보드 조작을 통한 </a:t>
            </a:r>
            <a:r>
              <a:rPr kumimoji="1" lang="ko-KR" altLang="en-US" b="1" dirty="0" err="1"/>
              <a:t>터틀봇</a:t>
            </a:r>
            <a:r>
              <a:rPr kumimoji="1" lang="en-US" altLang="ko-KR" b="1" dirty="0"/>
              <a:t>3 </a:t>
            </a:r>
            <a:r>
              <a:rPr kumimoji="1" lang="ko-KR" altLang="en-US" b="1" dirty="0"/>
              <a:t>동작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5B230-A3CB-2E75-5B1F-BA42E457E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56792"/>
            <a:ext cx="4602569" cy="3091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B0B373-814B-AFDA-54DB-2048DC5C9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521" y="3623622"/>
            <a:ext cx="3542779" cy="23916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9D94F8-1FEB-D98C-0C7F-85BFBCA0C4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2521" y="1556792"/>
            <a:ext cx="3542779" cy="200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3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41FA1B-E6EE-DB31-E81D-5748B133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B17EEB-E333-2877-1F60-9DC1D2329485}"/>
              </a:ext>
            </a:extLst>
          </p:cNvPr>
          <p:cNvSpPr txBox="1"/>
          <p:nvPr/>
        </p:nvSpPr>
        <p:spPr>
          <a:xfrm>
            <a:off x="3371992" y="5723964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Unity </a:t>
            </a:r>
            <a:r>
              <a:rPr kumimoji="1" lang="ko-KR" altLang="en-US" b="1" dirty="0"/>
              <a:t>가상 환경 구축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82F1153-D3EE-D7EE-54FA-14F411723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879" y="2056009"/>
            <a:ext cx="4276033" cy="305119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693D05-A40B-BE34-08C6-840C8F59CC3F}"/>
              </a:ext>
            </a:extLst>
          </p:cNvPr>
          <p:cNvGrpSpPr/>
          <p:nvPr/>
        </p:nvGrpSpPr>
        <p:grpSpPr>
          <a:xfrm>
            <a:off x="424356" y="1924235"/>
            <a:ext cx="2397485" cy="3490371"/>
            <a:chOff x="907211" y="1747548"/>
            <a:chExt cx="2397485" cy="349037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D35119F-9822-03CC-E62D-7E5979C5F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7211" y="1747548"/>
              <a:ext cx="2397485" cy="1798114"/>
            </a:xfrm>
            <a:prstGeom prst="rect">
              <a:avLst/>
            </a:prstGeom>
          </p:spPr>
        </p:pic>
        <p:pic>
          <p:nvPicPr>
            <p:cNvPr id="24" name="Picture 10">
              <a:extLst>
                <a:ext uri="{FF2B5EF4-FFF2-40B4-BE49-F238E27FC236}">
                  <a16:creationId xmlns:a16="http://schemas.microsoft.com/office/drawing/2014/main" id="{E08FB499-5F12-88FF-25AD-5A6172AEF6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439" y="4437112"/>
              <a:ext cx="2175029" cy="800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9431FA05-F5FF-C9BE-9A67-ABC9E5BADF51}"/>
                </a:ext>
              </a:extLst>
            </p:cNvPr>
            <p:cNvSpPr/>
            <p:nvPr/>
          </p:nvSpPr>
          <p:spPr>
            <a:xfrm rot="5400000">
              <a:off x="1820180" y="3769446"/>
              <a:ext cx="571547" cy="443884"/>
            </a:xfrm>
            <a:prstGeom prst="rightArrow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5D46A3F4-C0D0-71FB-58DC-B2E97F193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294" y="1613828"/>
            <a:ext cx="890219" cy="39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23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41FA1B-E6EE-DB31-E81D-5748B133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0C57EA-559E-B917-A0F5-BD841DCAB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54" t="2568" r="7475" b="9401"/>
          <a:stretch/>
        </p:blipFill>
        <p:spPr>
          <a:xfrm>
            <a:off x="4804073" y="1634553"/>
            <a:ext cx="3745528" cy="400831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CE13A4-D7D1-4931-A963-8C1D60377E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260"/>
          <a:stretch/>
        </p:blipFill>
        <p:spPr>
          <a:xfrm>
            <a:off x="396573" y="1634553"/>
            <a:ext cx="4175427" cy="27350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B17EEB-E333-2877-1F60-9DC1D2329485}"/>
              </a:ext>
            </a:extLst>
          </p:cNvPr>
          <p:cNvSpPr txBox="1"/>
          <p:nvPr/>
        </p:nvSpPr>
        <p:spPr>
          <a:xfrm>
            <a:off x="2999294" y="5723964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ML-Agent </a:t>
            </a:r>
            <a:r>
              <a:rPr kumimoji="1" lang="ko-KR" altLang="en-US" b="1" dirty="0" err="1"/>
              <a:t>소코반</a:t>
            </a:r>
            <a:r>
              <a:rPr kumimoji="1" lang="ko-KR" altLang="en-US" b="1" dirty="0"/>
              <a:t> 예제 실습</a:t>
            </a: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EF5200-CCC6-B366-F7F1-B649E5A7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95006CFB-B54E-799B-157F-4723A0621FB2}"/>
              </a:ext>
            </a:extLst>
          </p:cNvPr>
          <p:cNvGrpSpPr/>
          <p:nvPr/>
        </p:nvGrpSpPr>
        <p:grpSpPr>
          <a:xfrm>
            <a:off x="633946" y="1628800"/>
            <a:ext cx="7876108" cy="4464496"/>
            <a:chOff x="524121" y="1628800"/>
            <a:chExt cx="7876108" cy="44644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FD0FF1-031B-CB22-D4F0-FAE04C9D6D5A}"/>
                </a:ext>
              </a:extLst>
            </p:cNvPr>
            <p:cNvSpPr txBox="1"/>
            <p:nvPr/>
          </p:nvSpPr>
          <p:spPr>
            <a:xfrm>
              <a:off x="524121" y="4426750"/>
              <a:ext cx="7876108" cy="166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/>
                <a:t>서비스 로봇 시장은 급속도로 커갈 것으로 전망된다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/>
                <a:t>지난달 </a:t>
              </a:r>
              <a:r>
                <a:rPr lang="en-US" altLang="ko-KR" sz="1400" dirty="0"/>
                <a:t>IFR</a:t>
              </a:r>
              <a:r>
                <a:rPr lang="ko-KR" altLang="en-US" sz="1400" dirty="0"/>
                <a:t>는 지난해 </a:t>
              </a:r>
              <a:r>
                <a:rPr lang="en-US" altLang="ko-KR" sz="1400" dirty="0"/>
                <a:t>112</a:t>
              </a:r>
              <a:r>
                <a:rPr lang="ko-KR" altLang="en-US" sz="1400" dirty="0"/>
                <a:t>억 달러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약 </a:t>
              </a:r>
              <a:r>
                <a:rPr lang="en-US" altLang="ko-KR" sz="1400" dirty="0"/>
                <a:t>12</a:t>
              </a:r>
              <a:r>
                <a:rPr lang="ko-KR" altLang="en-US" sz="1400" dirty="0"/>
                <a:t>조</a:t>
              </a:r>
              <a:r>
                <a:rPr lang="en-US" altLang="ko-KR" sz="1400" dirty="0"/>
                <a:t>4992</a:t>
              </a:r>
              <a:r>
                <a:rPr lang="ko-KR" altLang="en-US" sz="1400" dirty="0"/>
                <a:t>억 원</a:t>
              </a:r>
              <a:r>
                <a:rPr lang="en-US" altLang="ko-KR" sz="1400" dirty="0"/>
                <a:t>)</a:t>
              </a:r>
              <a:r>
                <a:rPr lang="ko-KR" altLang="en-US" sz="1400" dirty="0"/>
                <a:t>였던 세계 서비스 로봇 시장 규모가 </a:t>
              </a:r>
              <a:r>
                <a:rPr lang="en-US" altLang="ko-KR" sz="1400" dirty="0"/>
                <a:t>2012</a:t>
              </a:r>
              <a:r>
                <a:rPr lang="ko-KR" altLang="en-US" sz="1400" dirty="0"/>
                <a:t>년부터 </a:t>
              </a:r>
              <a:r>
                <a:rPr lang="en-US" altLang="ko-KR" sz="1400" dirty="0"/>
                <a:t>2025</a:t>
              </a:r>
              <a:r>
                <a:rPr lang="ko-KR" altLang="en-US" sz="1400" dirty="0"/>
                <a:t>년까지 연평균 </a:t>
              </a:r>
              <a:r>
                <a:rPr lang="en-US" altLang="ko-KR" sz="1400" dirty="0"/>
                <a:t>25% </a:t>
              </a:r>
              <a:r>
                <a:rPr lang="ko-KR" altLang="en-US" sz="1400" dirty="0"/>
                <a:t>이상 성장할 것이라고 분석했다</a:t>
              </a:r>
              <a:r>
                <a:rPr lang="en-US" altLang="ko-KR" sz="1400" dirty="0"/>
                <a:t>. 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400" dirty="0"/>
                <a:t>특히 서비스 로봇으로 분류되는 물류 자동화용 로봇이 연평균 </a:t>
              </a:r>
              <a:r>
                <a:rPr lang="en-US" altLang="ko-KR" sz="1400" dirty="0"/>
                <a:t>42% </a:t>
              </a:r>
              <a:r>
                <a:rPr lang="ko-KR" altLang="en-US" sz="1400" dirty="0"/>
                <a:t>커지며 </a:t>
              </a:r>
              <a:r>
                <a:rPr lang="en-US" altLang="ko-KR" sz="1400" dirty="0"/>
                <a:t>75</a:t>
              </a:r>
              <a:r>
                <a:rPr lang="ko-KR" altLang="en-US" sz="1400" dirty="0"/>
                <a:t>억 달러에 이를 전망이다</a:t>
              </a:r>
              <a:r>
                <a:rPr lang="en-US" altLang="ko-KR" sz="1400" dirty="0"/>
                <a:t>. 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D38A425-D6A0-C25C-2197-2E43F2178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5159" y="1628800"/>
              <a:ext cx="6554033" cy="25626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41FA1B-E6EE-DB31-E81D-5748B133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738AA0-CF4C-BE8F-B6FB-B2BA2B4D4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327" y="1486372"/>
            <a:ext cx="4860030" cy="29544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8C2BF38-2B79-7D81-1C87-CA9E306EF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241" y="4537181"/>
            <a:ext cx="4860031" cy="148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85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41FA1B-E6EE-DB31-E81D-5748B133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FD8516-C570-AC6E-3B28-1BF1B5A87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93" y="1772816"/>
            <a:ext cx="7995751" cy="35907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5A54AC-866C-64C2-C5AC-31F09768E440}"/>
              </a:ext>
            </a:extLst>
          </p:cNvPr>
          <p:cNvSpPr txBox="1"/>
          <p:nvPr/>
        </p:nvSpPr>
        <p:spPr>
          <a:xfrm>
            <a:off x="3525983" y="5651956"/>
            <a:ext cx="182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Unity &lt;-&gt; ROS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33855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B41FA1B-E6EE-DB31-E81D-5748B133B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F0A74B-66AA-9F2F-15D9-5F5813164C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66" y="2469257"/>
            <a:ext cx="3892829" cy="29196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BF34C9-7553-42B0-0D7B-D08778B3C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29" y="2469257"/>
            <a:ext cx="3689113" cy="29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3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0"/>
            <a:ext cx="4565768" cy="483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66427" y="1494473"/>
            <a:ext cx="128592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형상 관리</a:t>
            </a:r>
            <a:endParaRPr kumimoji="1" lang="en-US" altLang="ko-KR" b="1" dirty="0"/>
          </a:p>
          <a:p>
            <a:r>
              <a:rPr kumimoji="1" lang="en-US" altLang="ko-KR" b="1" dirty="0"/>
              <a:t>- </a:t>
            </a:r>
            <a:r>
              <a:rPr kumimoji="1" lang="ko-KR" altLang="en-US" dirty="0" err="1"/>
              <a:t>팀블로그</a:t>
            </a:r>
            <a:endParaRPr kumimoji="1"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7660" y="1494473"/>
            <a:ext cx="40069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/>
              <a:t>관련 자료 관리</a:t>
            </a:r>
            <a:endParaRPr kumimoji="1" lang="en-US" altLang="ko-KR" b="1" dirty="0"/>
          </a:p>
          <a:p>
            <a:r>
              <a:rPr kumimoji="1" lang="en-US" altLang="ko-KR" dirty="0"/>
              <a:t>- Microsoft Teams, GitLab, </a:t>
            </a:r>
            <a:r>
              <a:rPr kumimoji="1" lang="en-US" altLang="ko-KR" dirty="0" err="1"/>
              <a:t>kakaoTalk</a:t>
            </a:r>
            <a:endParaRPr kumimoji="1"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AA7EB2-AFC5-DE48-FE66-895C0D93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33540C-E70A-A748-9B1D-909038D79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52"/>
          <a:stretch/>
        </p:blipFill>
        <p:spPr>
          <a:xfrm>
            <a:off x="482978" y="2319307"/>
            <a:ext cx="2417404" cy="1973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83CDAB-29F0-0BC4-5851-E5C6543A47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46072"/>
          <a:stretch/>
        </p:blipFill>
        <p:spPr>
          <a:xfrm>
            <a:off x="3124200" y="2319307"/>
            <a:ext cx="1032143" cy="20457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C1CB49-90E8-4532-EE0E-29DEBE4BA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2276872"/>
            <a:ext cx="3677793" cy="30320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CC88EF-CB2C-4A71-0604-DF7FB6AC006D}"/>
              </a:ext>
            </a:extLst>
          </p:cNvPr>
          <p:cNvSpPr/>
          <p:nvPr/>
        </p:nvSpPr>
        <p:spPr>
          <a:xfrm>
            <a:off x="4932040" y="1473900"/>
            <a:ext cx="3989704" cy="483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2F3916-6A7D-2801-CCA9-104A49575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78" y="4398897"/>
            <a:ext cx="2417404" cy="183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78DA02-8E04-BF07-75D9-D2B0F3562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47835"/>
              </p:ext>
            </p:extLst>
          </p:nvPr>
        </p:nvGraphicFramePr>
        <p:xfrm>
          <a:off x="251520" y="3995128"/>
          <a:ext cx="8640960" cy="2386200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44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9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Turtlebot3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학습된 모델을 적용할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기반 모바일 로봇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LiDAR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로봇 주행 시 사물 간의 거리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형태를 파악하는 센서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Camera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주행에 필요한 영상처리 수행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Block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 공간의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맵과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동일한 임의의 맵 구축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8C78B012-C655-DA45-A32E-44E4AF32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1C77FA0-652F-25FD-FF9F-70BC33CCB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416339"/>
              </p:ext>
            </p:extLst>
          </p:nvPr>
        </p:nvGraphicFramePr>
        <p:xfrm>
          <a:off x="251520" y="1340768"/>
          <a:ext cx="8640960" cy="2386200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76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44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89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Unity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개발환경을 제공하는 게임 엔진을 활용한 가상 환경 구축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ML-Agent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지능형 에이전트를 훈련 시키는데 필요한 환경 역할을 할 수 있는 오픈소스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Unity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플러그인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Pytorch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ROS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로봇 응용프로그램 개발에 필요한 오픈소스 기반 메타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OS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– </a:t>
            </a:r>
            <a:r>
              <a:rPr lang="ko-KR" altLang="en-US" sz="1000" b="1" dirty="0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자율주행을 위한 강화학습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① </a:t>
            </a:r>
            <a:r>
              <a:rPr lang="ko-KR" altLang="en-US" sz="1400" dirty="0">
                <a:solidFill>
                  <a:schemeClr val="tx1"/>
                </a:solidFill>
              </a:rPr>
              <a:t>실제환경과 유사한 가상환경에서 학습 진행 후 자율주행 동작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② 가상환경에서 정적인 장애물을 추가하여 학습 진행 후 자율주행 동작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③ 가상환경에서 동적인 장애물을 추가하여 학습 진행 후 자율주행 동작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④ 복잡한 가상 환경에서 학습 진행 후 자율주행 동작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185330-0E8C-0086-AB0D-945D6373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BEAC31-625B-5251-8EA5-E5E75814E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1715451"/>
            <a:ext cx="1834616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6BF958-83D5-C113-C774-C0BE175E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0217" y="1715451"/>
            <a:ext cx="1788184" cy="1800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066F3F19-2AA6-4648-B5DE-AE892B196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664" y="3831330"/>
            <a:ext cx="1800000" cy="1800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97E0DDE2-4A88-186E-205E-7E2DB1CC0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877" y="3831330"/>
            <a:ext cx="1810865" cy="18000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7BCCD86-38D8-C263-0823-9A2219D40CA5}"/>
              </a:ext>
            </a:extLst>
          </p:cNvPr>
          <p:cNvSpPr txBox="1"/>
          <p:nvPr/>
        </p:nvSpPr>
        <p:spPr>
          <a:xfrm>
            <a:off x="473137" y="1751274"/>
            <a:ext cx="42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①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D4A4A12-07FE-D883-368F-B9445DBC878B}"/>
              </a:ext>
            </a:extLst>
          </p:cNvPr>
          <p:cNvSpPr txBox="1"/>
          <p:nvPr/>
        </p:nvSpPr>
        <p:spPr>
          <a:xfrm>
            <a:off x="2638970" y="3861048"/>
            <a:ext cx="42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④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BC7206-01DE-334F-861E-310CA878C350}"/>
              </a:ext>
            </a:extLst>
          </p:cNvPr>
          <p:cNvSpPr txBox="1"/>
          <p:nvPr/>
        </p:nvSpPr>
        <p:spPr>
          <a:xfrm>
            <a:off x="2638970" y="1751274"/>
            <a:ext cx="42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②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2EC220-625A-21B0-6D2C-8BA31F944877}"/>
              </a:ext>
            </a:extLst>
          </p:cNvPr>
          <p:cNvSpPr txBox="1"/>
          <p:nvPr/>
        </p:nvSpPr>
        <p:spPr>
          <a:xfrm>
            <a:off x="473137" y="3861048"/>
            <a:ext cx="420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solidFill>
                  <a:schemeClr val="bg1"/>
                </a:solidFill>
              </a:rPr>
              <a:t>③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바닥글 개체 틀 11">
            <a:extLst>
              <a:ext uri="{FF2B5EF4-FFF2-40B4-BE49-F238E27FC236}">
                <a16:creationId xmlns:a16="http://schemas.microsoft.com/office/drawing/2014/main" id="{0FF95C50-B35D-0F6F-3CE8-CAE9F5A0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B3AE1AF-4C9E-5A2F-7DC6-D0CA980BD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78EDB51-9815-EE41-156D-582A96939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4" y="1743709"/>
            <a:ext cx="4265722" cy="377352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09D822B-3AF7-4D88-6D87-4B036C93F48B}"/>
              </a:ext>
            </a:extLst>
          </p:cNvPr>
          <p:cNvGrpSpPr/>
          <p:nvPr/>
        </p:nvGrpSpPr>
        <p:grpSpPr>
          <a:xfrm>
            <a:off x="4434102" y="1743709"/>
            <a:ext cx="4608270" cy="3353739"/>
            <a:chOff x="4434102" y="1753541"/>
            <a:chExt cx="4608270" cy="335373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D631FF7-08FB-9425-19A3-61505AFCF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299"/>
            <a:stretch/>
          </p:blipFill>
          <p:spPr>
            <a:xfrm>
              <a:off x="6660232" y="1754012"/>
              <a:ext cx="2382140" cy="335326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143078D-9FFA-A622-B6B4-0BE4CFA91F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8575"/>
            <a:stretch/>
          </p:blipFill>
          <p:spPr>
            <a:xfrm>
              <a:off x="4434102" y="1753541"/>
              <a:ext cx="2221233" cy="3353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6053EA7-431E-AD2F-E2CC-AFF00BE1B8C0}"/>
              </a:ext>
            </a:extLst>
          </p:cNvPr>
          <p:cNvSpPr/>
          <p:nvPr/>
        </p:nvSpPr>
        <p:spPr>
          <a:xfrm>
            <a:off x="3149934" y="3722152"/>
            <a:ext cx="5880250" cy="662147"/>
          </a:xfrm>
          <a:prstGeom prst="roundRect">
            <a:avLst/>
          </a:prstGeom>
          <a:solidFill>
            <a:srgbClr val="00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ABF0AC6-4F65-84DE-CA45-040DF17B344E}"/>
              </a:ext>
            </a:extLst>
          </p:cNvPr>
          <p:cNvSpPr/>
          <p:nvPr/>
        </p:nvSpPr>
        <p:spPr>
          <a:xfrm>
            <a:off x="3149934" y="4664605"/>
            <a:ext cx="5880250" cy="662147"/>
          </a:xfrm>
          <a:prstGeom prst="roundRect">
            <a:avLst/>
          </a:prstGeom>
          <a:solidFill>
            <a:srgbClr val="00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01424B0-D0B7-BE45-CD19-0EB224B0B252}"/>
              </a:ext>
            </a:extLst>
          </p:cNvPr>
          <p:cNvSpPr/>
          <p:nvPr/>
        </p:nvSpPr>
        <p:spPr>
          <a:xfrm>
            <a:off x="3129136" y="2830394"/>
            <a:ext cx="4426941" cy="662147"/>
          </a:xfrm>
          <a:prstGeom prst="roundRect">
            <a:avLst/>
          </a:prstGeom>
          <a:solidFill>
            <a:srgbClr val="00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131B0DF-B795-2E21-C980-538F764A2330}"/>
              </a:ext>
            </a:extLst>
          </p:cNvPr>
          <p:cNvSpPr/>
          <p:nvPr/>
        </p:nvSpPr>
        <p:spPr>
          <a:xfrm>
            <a:off x="3131840" y="1916832"/>
            <a:ext cx="3096344" cy="662147"/>
          </a:xfrm>
          <a:prstGeom prst="roundRect">
            <a:avLst/>
          </a:prstGeom>
          <a:solidFill>
            <a:srgbClr val="00339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AFC67F-145D-0B73-3D4E-F1A21CB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AEA7C2A-9C85-B91A-8F02-03559B9BA8B1}"/>
              </a:ext>
            </a:extLst>
          </p:cNvPr>
          <p:cNvSpPr/>
          <p:nvPr/>
        </p:nvSpPr>
        <p:spPr>
          <a:xfrm>
            <a:off x="179512" y="1995948"/>
            <a:ext cx="1171588" cy="503915"/>
          </a:xfrm>
          <a:prstGeom prst="roundRect">
            <a:avLst/>
          </a:prstGeom>
          <a:solidFill>
            <a:schemeClr val="accent5"/>
          </a:solidFill>
          <a:ln>
            <a:solidFill>
              <a:srgbClr val="3B5AA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자율주행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78756D-7E4E-0226-E672-F865AA8F5560}"/>
              </a:ext>
            </a:extLst>
          </p:cNvPr>
          <p:cNvSpPr/>
          <p:nvPr/>
        </p:nvSpPr>
        <p:spPr>
          <a:xfrm>
            <a:off x="1619672" y="1995948"/>
            <a:ext cx="1171588" cy="503915"/>
          </a:xfrm>
          <a:prstGeom prst="roundRect">
            <a:avLst/>
          </a:prstGeom>
          <a:solidFill>
            <a:schemeClr val="accent5"/>
          </a:solidFill>
          <a:ln>
            <a:solidFill>
              <a:srgbClr val="3B5AA8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강화학습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1EB34F0-5B82-C426-B126-4C2D03CD789C}"/>
              </a:ext>
            </a:extLst>
          </p:cNvPr>
          <p:cNvGrpSpPr/>
          <p:nvPr/>
        </p:nvGrpSpPr>
        <p:grpSpPr>
          <a:xfrm>
            <a:off x="3251264" y="1995948"/>
            <a:ext cx="2857497" cy="503915"/>
            <a:chOff x="3298678" y="2015843"/>
            <a:chExt cx="2857497" cy="503915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BDC23AD-A9CE-0376-6235-757474B5A913}"/>
                </a:ext>
              </a:extLst>
            </p:cNvPr>
            <p:cNvSpPr/>
            <p:nvPr/>
          </p:nvSpPr>
          <p:spPr>
            <a:xfrm>
              <a:off x="3298678" y="2015843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목적지 좌표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EEA1329-FCCD-B6C1-F627-307153EEA47C}"/>
                </a:ext>
              </a:extLst>
            </p:cNvPr>
            <p:cNvSpPr/>
            <p:nvPr/>
          </p:nvSpPr>
          <p:spPr>
            <a:xfrm>
              <a:off x="4787604" y="2015843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동일한 가상 환경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CE17FA7-CE9F-557E-ED4B-E78CFA3F68E6}"/>
              </a:ext>
            </a:extLst>
          </p:cNvPr>
          <p:cNvGrpSpPr/>
          <p:nvPr/>
        </p:nvGrpSpPr>
        <p:grpSpPr>
          <a:xfrm>
            <a:off x="3215415" y="2909510"/>
            <a:ext cx="4254383" cy="503915"/>
            <a:chOff x="3298678" y="2708920"/>
            <a:chExt cx="4254383" cy="503915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9EC66A3-671C-7DD3-85AD-E67C786264AE}"/>
                </a:ext>
              </a:extLst>
            </p:cNvPr>
            <p:cNvSpPr/>
            <p:nvPr/>
          </p:nvSpPr>
          <p:spPr>
            <a:xfrm>
              <a:off x="3298678" y="270892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목적지 좌표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D36DC40-0EBE-C7C9-4D96-6FC58E44EB72}"/>
                </a:ext>
              </a:extLst>
            </p:cNvPr>
            <p:cNvSpPr/>
            <p:nvPr/>
          </p:nvSpPr>
          <p:spPr>
            <a:xfrm>
              <a:off x="6184490" y="270892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정적 장애물 회피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14EC284-9628-D11C-01B8-B8BCD02B78D2}"/>
                </a:ext>
              </a:extLst>
            </p:cNvPr>
            <p:cNvSpPr/>
            <p:nvPr/>
          </p:nvSpPr>
          <p:spPr>
            <a:xfrm>
              <a:off x="4741584" y="270892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동일한 가상 환경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4DBDB9C-61DC-8FCC-0498-3F73169AFFF8}"/>
              </a:ext>
            </a:extLst>
          </p:cNvPr>
          <p:cNvGrpSpPr/>
          <p:nvPr/>
        </p:nvGrpSpPr>
        <p:grpSpPr>
          <a:xfrm>
            <a:off x="3229456" y="3801268"/>
            <a:ext cx="5721206" cy="503915"/>
            <a:chOff x="3298678" y="3429000"/>
            <a:chExt cx="5721206" cy="503915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AFD1E48-61FA-CA50-0182-7DA4129BB416}"/>
                </a:ext>
              </a:extLst>
            </p:cNvPr>
            <p:cNvSpPr/>
            <p:nvPr/>
          </p:nvSpPr>
          <p:spPr>
            <a:xfrm>
              <a:off x="3298678" y="342900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목적지 좌표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CD7F05E-5580-AD4E-CC3C-D651C0B40509}"/>
                </a:ext>
              </a:extLst>
            </p:cNvPr>
            <p:cNvSpPr/>
            <p:nvPr/>
          </p:nvSpPr>
          <p:spPr>
            <a:xfrm>
              <a:off x="6200434" y="342900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정적 장애물 회피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4E5FE21-962D-E039-6DC0-D45AFE9B792F}"/>
                </a:ext>
              </a:extLst>
            </p:cNvPr>
            <p:cNvSpPr/>
            <p:nvPr/>
          </p:nvSpPr>
          <p:spPr>
            <a:xfrm>
              <a:off x="7651313" y="342900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동적 장애물 회피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412CAA2-60D9-86B2-9303-11A74D4EAFB8}"/>
                </a:ext>
              </a:extLst>
            </p:cNvPr>
            <p:cNvSpPr/>
            <p:nvPr/>
          </p:nvSpPr>
          <p:spPr>
            <a:xfrm>
              <a:off x="4749556" y="342900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동일한 가상 환경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54B1A5D-354A-B680-E68B-810E1F908FC4}"/>
              </a:ext>
            </a:extLst>
          </p:cNvPr>
          <p:cNvGrpSpPr/>
          <p:nvPr/>
        </p:nvGrpSpPr>
        <p:grpSpPr>
          <a:xfrm>
            <a:off x="3229456" y="4743721"/>
            <a:ext cx="5721206" cy="503915"/>
            <a:chOff x="3296248" y="4149080"/>
            <a:chExt cx="5721206" cy="50391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F7B82E5A-E8DD-955D-10D3-74380E163A24}"/>
                </a:ext>
              </a:extLst>
            </p:cNvPr>
            <p:cNvSpPr/>
            <p:nvPr/>
          </p:nvSpPr>
          <p:spPr>
            <a:xfrm>
              <a:off x="3296248" y="414908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목적지 좌표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76C135D-0B18-39F9-8E7A-3B6623AEE670}"/>
                </a:ext>
              </a:extLst>
            </p:cNvPr>
            <p:cNvSpPr/>
            <p:nvPr/>
          </p:nvSpPr>
          <p:spPr>
            <a:xfrm>
              <a:off x="6198004" y="414908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정적 장애물 회피</a:t>
              </a: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3082BD6-A52B-6DBD-A402-8C22AF1DD190}"/>
                </a:ext>
              </a:extLst>
            </p:cNvPr>
            <p:cNvSpPr/>
            <p:nvPr/>
          </p:nvSpPr>
          <p:spPr>
            <a:xfrm>
              <a:off x="7648883" y="414908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동적 장애물 회피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B6501567-CE16-4F2E-0E77-972436A6368D}"/>
                </a:ext>
              </a:extLst>
            </p:cNvPr>
            <p:cNvSpPr/>
            <p:nvPr/>
          </p:nvSpPr>
          <p:spPr>
            <a:xfrm>
              <a:off x="4747126" y="4149080"/>
              <a:ext cx="1368571" cy="503915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/>
                <a:t>복잡한 가상 환경</a:t>
              </a:r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213E03C-D60B-FED8-0579-5B4F190C96AB}"/>
              </a:ext>
            </a:extLst>
          </p:cNvPr>
          <p:cNvCxnSpPr>
            <a:cxnSpLocks/>
          </p:cNvCxnSpPr>
          <p:nvPr/>
        </p:nvCxnSpPr>
        <p:spPr>
          <a:xfrm>
            <a:off x="1351100" y="2247905"/>
            <a:ext cx="26857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E2DF251-AFD8-6D0C-B117-E69792C2CCF0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791260" y="2237958"/>
            <a:ext cx="340580" cy="9948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78BECF2-C1A0-633B-4B47-E3105A9CCB7E}"/>
              </a:ext>
            </a:extLst>
          </p:cNvPr>
          <p:cNvCxnSpPr>
            <a:cxnSpLocks/>
            <a:stCxn id="15" idx="3"/>
            <a:endCxn id="40" idx="1"/>
          </p:cNvCxnSpPr>
          <p:nvPr/>
        </p:nvCxnSpPr>
        <p:spPr>
          <a:xfrm>
            <a:off x="2791260" y="2247906"/>
            <a:ext cx="337876" cy="913562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2E1DA91A-7D68-A759-1BF3-4FF4DF93282F}"/>
              </a:ext>
            </a:extLst>
          </p:cNvPr>
          <p:cNvCxnSpPr>
            <a:cxnSpLocks/>
            <a:stCxn id="15" idx="3"/>
            <a:endCxn id="42" idx="1"/>
          </p:cNvCxnSpPr>
          <p:nvPr/>
        </p:nvCxnSpPr>
        <p:spPr>
          <a:xfrm>
            <a:off x="2791260" y="2247906"/>
            <a:ext cx="358674" cy="180532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0F2976CB-2191-B303-4453-E6BFABE6428A}"/>
              </a:ext>
            </a:extLst>
          </p:cNvPr>
          <p:cNvCxnSpPr>
            <a:cxnSpLocks/>
            <a:stCxn id="15" idx="3"/>
            <a:endCxn id="41" idx="1"/>
          </p:cNvCxnSpPr>
          <p:nvPr/>
        </p:nvCxnSpPr>
        <p:spPr>
          <a:xfrm>
            <a:off x="2791260" y="2247906"/>
            <a:ext cx="358674" cy="2747773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ko-KR" altLang="en-US" sz="1600" dirty="0">
                <a:solidFill>
                  <a:schemeClr val="tx1"/>
                </a:solidFill>
              </a:rPr>
              <a:t>강화 학습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① unity</a:t>
            </a:r>
            <a:r>
              <a:rPr lang="ko-KR" altLang="en-US" sz="1200" dirty="0">
                <a:solidFill>
                  <a:schemeClr val="tx1"/>
                </a:solidFill>
              </a:rPr>
              <a:t>에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실제와 유사한 가상 환경 구축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② 제작된 환경에 </a:t>
            </a:r>
            <a:r>
              <a:rPr lang="ko-KR" altLang="en-US" sz="12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</a:rPr>
              <a:t> 에이전트 적용 및 설정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③ 강화학습을 이용하여 에이전트 학습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④ 학습이 완료된 경우 에이전트 모델을 다시 유니티에 </a:t>
            </a:r>
            <a:r>
              <a:rPr lang="ko-KR" altLang="en-US" sz="1200" dirty="0" err="1">
                <a:solidFill>
                  <a:schemeClr val="tx1"/>
                </a:solidFill>
              </a:rPr>
              <a:t>임베딩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⑤ 유니티 환경을 빌드하여 학습된 에이전트를 적용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ko-KR" altLang="en-US" sz="1600" dirty="0">
                <a:solidFill>
                  <a:schemeClr val="tx1"/>
                </a:solidFill>
              </a:rPr>
              <a:t>자율 주행</a:t>
            </a:r>
            <a:r>
              <a:rPr lang="en-US" altLang="ko-KR" sz="1600" dirty="0">
                <a:solidFill>
                  <a:schemeClr val="tx1"/>
                </a:solidFill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① Unity </a:t>
            </a:r>
            <a:r>
              <a:rPr lang="ko-KR" altLang="en-US" sz="1200" dirty="0">
                <a:solidFill>
                  <a:schemeClr val="tx1"/>
                </a:solidFill>
              </a:rPr>
              <a:t>와 </a:t>
            </a:r>
            <a:r>
              <a:rPr lang="en-US" altLang="ko-KR" sz="1200" dirty="0">
                <a:solidFill>
                  <a:schemeClr val="tx1"/>
                </a:solidFill>
              </a:rPr>
              <a:t>ROS</a:t>
            </a:r>
            <a:r>
              <a:rPr lang="ko-KR" altLang="en-US" sz="1200" dirty="0">
                <a:solidFill>
                  <a:schemeClr val="tx1"/>
                </a:solidFill>
              </a:rPr>
              <a:t>간의 통신환경 구축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② 유니티의 학습된 에이전트와 </a:t>
            </a:r>
            <a:r>
              <a:rPr lang="en-US" altLang="ko-KR" sz="1200" dirty="0">
                <a:solidFill>
                  <a:schemeClr val="tx1"/>
                </a:solidFill>
              </a:rPr>
              <a:t>ROS</a:t>
            </a:r>
            <a:r>
              <a:rPr lang="ko-KR" altLang="en-US" sz="1200" dirty="0">
                <a:solidFill>
                  <a:schemeClr val="tx1"/>
                </a:solidFill>
              </a:rPr>
              <a:t>로 구동되는 실제 로봇과 </a:t>
            </a:r>
            <a:r>
              <a:rPr lang="en-US" altLang="ko-KR" sz="1200" dirty="0">
                <a:solidFill>
                  <a:schemeClr val="tx1"/>
                </a:solidFill>
              </a:rPr>
              <a:t>sim-to-real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③ 로봇이 목적지 까지 자율주행 수행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4185330-0E8C-0086-AB0D-945D63737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B1D093-D883-9E0E-DB2E-F08B298B5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54" y="2052117"/>
            <a:ext cx="4213030" cy="3388943"/>
          </a:xfrm>
          <a:prstGeom prst="rect">
            <a:avLst/>
          </a:prstGeom>
        </p:spPr>
      </p:pic>
      <p:sp>
        <p:nvSpPr>
          <p:cNvPr id="13" name="바닥글 개체 틀 11">
            <a:extLst>
              <a:ext uri="{FF2B5EF4-FFF2-40B4-BE49-F238E27FC236}">
                <a16:creationId xmlns:a16="http://schemas.microsoft.com/office/drawing/2014/main" id="{E7FA4347-5CB1-FAA9-D889-0505D7F6A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</p:spTree>
    <p:extLst>
      <p:ext uri="{BB962C8B-B14F-4D97-AF65-F5344CB8AC3E}">
        <p14:creationId xmlns:p14="http://schemas.microsoft.com/office/powerpoint/2010/main" val="139616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6D2F63C-A116-12AA-4347-19A27D97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C218DE2-B7EC-429B-A120-400CF0219B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0"/>
          <a:stretch/>
        </p:blipFill>
        <p:spPr>
          <a:xfrm>
            <a:off x="534219" y="1859006"/>
            <a:ext cx="3667734" cy="3916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8F6113-930D-4752-A4A4-54713B147C50}"/>
              </a:ext>
            </a:extLst>
          </p:cNvPr>
          <p:cNvSpPr txBox="1"/>
          <p:nvPr/>
        </p:nvSpPr>
        <p:spPr>
          <a:xfrm>
            <a:off x="630713" y="1774499"/>
            <a:ext cx="3474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/>
              <a:t>DQN </a:t>
            </a:r>
            <a:r>
              <a:rPr lang="ko-KR" altLang="en-US" sz="1200" dirty="0"/>
              <a:t>알고리즘을 이용한 </a:t>
            </a:r>
            <a:r>
              <a:rPr lang="en-US" altLang="ko-KR" sz="1200" dirty="0"/>
              <a:t>Turtlebot3</a:t>
            </a:r>
            <a:r>
              <a:rPr lang="ko-KR" altLang="en-US" sz="1200" dirty="0"/>
              <a:t>강화 학습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B1DCE7-437A-45DB-8853-F16EADD2B6ED}"/>
              </a:ext>
            </a:extLst>
          </p:cNvPr>
          <p:cNvSpPr txBox="1"/>
          <p:nvPr/>
        </p:nvSpPr>
        <p:spPr>
          <a:xfrm>
            <a:off x="4617379" y="1794676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1200" dirty="0"/>
              <a:t>알고리즘 시나리오</a:t>
            </a:r>
            <a:endParaRPr lang="en-US" altLang="ko-KR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D0E5A-3D17-4A85-94FB-3ECB2EDE2DE1}"/>
              </a:ext>
            </a:extLst>
          </p:cNvPr>
          <p:cNvSpPr txBox="1"/>
          <p:nvPr/>
        </p:nvSpPr>
        <p:spPr>
          <a:xfrm>
            <a:off x="4738709" y="2208521"/>
            <a:ext cx="3865739" cy="327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50" dirty="0"/>
              <a:t>① </a:t>
            </a:r>
            <a:r>
              <a:rPr lang="en-US" altLang="ko-KR" sz="1050" dirty="0"/>
              <a:t>Unity ml-agent </a:t>
            </a:r>
            <a:r>
              <a:rPr lang="ko-KR" altLang="en-US" sz="1050" dirty="0"/>
              <a:t>환경 설정을 한다</a:t>
            </a:r>
            <a:r>
              <a:rPr lang="en-US" altLang="ko-KR" sz="1050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050" dirty="0"/>
              <a:t>② </a:t>
            </a:r>
            <a:r>
              <a:rPr lang="en-US" altLang="ko-KR" sz="1050" dirty="0"/>
              <a:t>DQN </a:t>
            </a:r>
            <a:r>
              <a:rPr lang="ko-KR" altLang="en-US" sz="1050" dirty="0"/>
              <a:t>코드를 위한 파이썬 라이브러리를 불러온다</a:t>
            </a:r>
            <a:r>
              <a:rPr lang="en-US" altLang="ko-KR" sz="1050" dirty="0"/>
              <a:t>. </a:t>
            </a:r>
          </a:p>
          <a:p>
            <a:pPr>
              <a:lnSpc>
                <a:spcPct val="200000"/>
              </a:lnSpc>
            </a:pPr>
            <a:r>
              <a:rPr lang="ko-KR" altLang="en-US" sz="1050" dirty="0"/>
              <a:t>③ 파라미터 값을 결정</a:t>
            </a:r>
            <a:endParaRPr lang="en-US" altLang="ko-KR" sz="1050" dirty="0"/>
          </a:p>
          <a:p>
            <a:pPr>
              <a:lnSpc>
                <a:spcPct val="200000"/>
              </a:lnSpc>
            </a:pPr>
            <a:r>
              <a:rPr lang="ko-KR" altLang="en-US" sz="1050" dirty="0"/>
              <a:t>④ </a:t>
            </a:r>
            <a:r>
              <a:rPr lang="en-US" altLang="ko-KR" sz="1050" dirty="0"/>
              <a:t>Model </a:t>
            </a:r>
            <a:r>
              <a:rPr lang="ko-KR" altLang="en-US" sz="1050" dirty="0"/>
              <a:t>클래스에서 </a:t>
            </a:r>
            <a:r>
              <a:rPr lang="en-US" altLang="ko-KR" sz="1050" dirty="0"/>
              <a:t>CNN </a:t>
            </a:r>
            <a:r>
              <a:rPr lang="ko-KR" altLang="en-US" sz="1050" dirty="0"/>
              <a:t>구조 및 손실 함수 값의 계산 및 네트워크 학습을 위한 최적화 기법 결정</a:t>
            </a:r>
            <a:endParaRPr lang="en-US" altLang="ko-KR" sz="1050" dirty="0"/>
          </a:p>
          <a:p>
            <a:pPr>
              <a:lnSpc>
                <a:spcPct val="200000"/>
              </a:lnSpc>
            </a:pPr>
            <a:r>
              <a:rPr lang="ko-KR" altLang="en-US" sz="1050" dirty="0"/>
              <a:t>⑤ </a:t>
            </a:r>
            <a:r>
              <a:rPr lang="en-US" altLang="ko-KR" sz="1050" dirty="0"/>
              <a:t>Agent </a:t>
            </a:r>
            <a:r>
              <a:rPr lang="ko-KR" altLang="en-US" sz="1050" dirty="0"/>
              <a:t>클래스에서 </a:t>
            </a:r>
            <a:r>
              <a:rPr lang="en-US" altLang="ko-KR" sz="1050" dirty="0"/>
              <a:t>DQN</a:t>
            </a:r>
            <a:r>
              <a:rPr lang="ko-KR" altLang="en-US" sz="1050" dirty="0"/>
              <a:t>을 위한 행동 선택</a:t>
            </a:r>
            <a:r>
              <a:rPr lang="en-US" altLang="ko-KR" sz="1050" dirty="0"/>
              <a:t>, </a:t>
            </a:r>
            <a:r>
              <a:rPr lang="ko-KR" altLang="en-US" sz="1050" dirty="0"/>
              <a:t>경험 저장</a:t>
            </a:r>
            <a:r>
              <a:rPr lang="en-US" altLang="ko-KR" sz="1050" dirty="0"/>
              <a:t>, </a:t>
            </a:r>
            <a:r>
              <a:rPr lang="ko-KR" altLang="en-US" sz="1050" dirty="0"/>
              <a:t>네트워크 학습 수행을 위한 함수 정의</a:t>
            </a:r>
            <a:endParaRPr lang="en-US" altLang="ko-KR" sz="1050" dirty="0"/>
          </a:p>
          <a:p>
            <a:pPr>
              <a:lnSpc>
                <a:spcPct val="200000"/>
              </a:lnSpc>
            </a:pPr>
            <a:r>
              <a:rPr lang="ko-KR" altLang="en-US" sz="1050" dirty="0"/>
              <a:t>⑥ </a:t>
            </a:r>
            <a:r>
              <a:rPr lang="en-US" altLang="ko-KR" sz="1050" dirty="0"/>
              <a:t>Main </a:t>
            </a:r>
            <a:r>
              <a:rPr lang="ko-KR" altLang="en-US" sz="1050" dirty="0"/>
              <a:t>함수에서 </a:t>
            </a:r>
            <a:r>
              <a:rPr lang="en-US" altLang="ko-KR" sz="1050" dirty="0"/>
              <a:t>Model, Agent Class</a:t>
            </a:r>
            <a:r>
              <a:rPr lang="ko-KR" altLang="en-US" sz="1050" dirty="0"/>
              <a:t>를 이용해 행동 결정 </a:t>
            </a:r>
            <a:endParaRPr lang="en-US" altLang="ko-KR" sz="1050" dirty="0"/>
          </a:p>
          <a:p>
            <a:pPr>
              <a:lnSpc>
                <a:spcPct val="200000"/>
              </a:lnSpc>
            </a:pPr>
            <a:r>
              <a:rPr lang="ko-KR" altLang="en-US" sz="1050" dirty="0"/>
              <a:t>⑦ 유니티 환경과 통신하여 학습을 수행 </a:t>
            </a:r>
            <a:endParaRPr lang="en-US" altLang="ko-KR" sz="1050" dirty="0"/>
          </a:p>
          <a:p>
            <a:pPr>
              <a:lnSpc>
                <a:spcPct val="200000"/>
              </a:lnSpc>
            </a:pPr>
            <a:r>
              <a:rPr lang="ko-KR" altLang="en-US" sz="1050" dirty="0"/>
              <a:t>⑧ 학습이 완료 될 시 </a:t>
            </a:r>
            <a:r>
              <a:rPr lang="en-US" altLang="ko-KR" sz="1050" dirty="0"/>
              <a:t>ROS</a:t>
            </a:r>
            <a:r>
              <a:rPr lang="ko-KR" altLang="en-US" sz="1050" dirty="0"/>
              <a:t>로 학습 데이터 전송 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26562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0E56967-280A-DA84-77B8-B96EE361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10D563-4C4F-4D75-A997-B8328A2605FF}"/>
              </a:ext>
            </a:extLst>
          </p:cNvPr>
          <p:cNvSpPr txBox="1"/>
          <p:nvPr/>
        </p:nvSpPr>
        <p:spPr>
          <a:xfrm>
            <a:off x="265904" y="1530534"/>
            <a:ext cx="8534981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가치 기반 강화학습 </a:t>
            </a:r>
            <a:r>
              <a:rPr lang="en-US" altLang="ko-KR" sz="1400" dirty="0"/>
              <a:t>– DQN </a:t>
            </a:r>
            <a:r>
              <a:rPr lang="ko-KR" altLang="en-US" sz="1400" dirty="0"/>
              <a:t>알고리즘</a:t>
            </a:r>
            <a:endParaRPr lang="en-US" altLang="ko-KR" sz="1400" dirty="0"/>
          </a:p>
          <a:p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가치를 기반으로 의사 결정 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ko-KR" altLang="en-US" sz="1400" dirty="0"/>
              <a:t>큐 함수를 학습하여 최적의 큐 함수를 얻고 이를 통해 의사결정 수행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805FEF-1636-4401-9971-5697B5438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356" y="4703742"/>
            <a:ext cx="3427564" cy="1316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910F0A-191D-40A3-9044-99880021CFDD}"/>
              </a:ext>
            </a:extLst>
          </p:cNvPr>
          <p:cNvSpPr txBox="1"/>
          <p:nvPr/>
        </p:nvSpPr>
        <p:spPr>
          <a:xfrm>
            <a:off x="395537" y="4407507"/>
            <a:ext cx="3427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큐함수를 기반으로 행동 선택 </a:t>
            </a:r>
            <a:r>
              <a:rPr lang="en-US" altLang="ko-KR" sz="1050" dirty="0"/>
              <a:t>(Q-Learning) </a:t>
            </a:r>
            <a:r>
              <a:rPr lang="ko-KR" altLang="en-US" sz="105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590F75-6D88-438E-8EB6-238268AC6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801" y="4703742"/>
            <a:ext cx="3988893" cy="13261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6F1413C-C29D-44B2-BF94-05E762992662}"/>
              </a:ext>
            </a:extLst>
          </p:cNvPr>
          <p:cNvSpPr txBox="1"/>
          <p:nvPr/>
        </p:nvSpPr>
        <p:spPr>
          <a:xfrm>
            <a:off x="4644008" y="4407507"/>
            <a:ext cx="41764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CNN</a:t>
            </a:r>
            <a:r>
              <a:rPr lang="ko-KR" altLang="en-US" sz="1050" dirty="0"/>
              <a:t>을 이용해 상태마다 각 행동의 큐함수들을 근사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29C84-DD2B-40C6-8F59-B7B22F80FBB8}"/>
              </a:ext>
            </a:extLst>
          </p:cNvPr>
          <p:cNvSpPr txBox="1"/>
          <p:nvPr/>
        </p:nvSpPr>
        <p:spPr>
          <a:xfrm>
            <a:off x="270309" y="2770738"/>
            <a:ext cx="8459367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CNN</a:t>
            </a:r>
            <a:r>
              <a:rPr lang="ko-KR" altLang="en-US" sz="1400" dirty="0"/>
              <a:t>을 통해 각 상태와 행동에 대한 큐 함수들을 근사하여 모든 상태와 행동에 대한 큐 함수 값을 따로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저장하지 않고 큐 함수 값에 대한 추정을 수행한다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결과 </a:t>
            </a:r>
            <a:r>
              <a:rPr lang="en-US" altLang="ko-KR" sz="1400" dirty="0"/>
              <a:t>DQN</a:t>
            </a:r>
            <a:r>
              <a:rPr lang="ko-KR" altLang="en-US" sz="1400" dirty="0"/>
              <a:t>은 많은 상태가 존재하는 환경에서도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학습이 가능하여 좋은 성능을 보인다</a:t>
            </a:r>
            <a:r>
              <a:rPr lang="en-US" altLang="ko-KR" sz="1400" dirty="0"/>
              <a:t>. </a:t>
            </a:r>
            <a:r>
              <a:rPr lang="ko-KR" altLang="en-US" sz="1400" dirty="0"/>
              <a:t>  </a:t>
            </a: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85210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1020</Words>
  <Application>Microsoft Office PowerPoint</Application>
  <PresentationFormat>화면 슬라이드 쇼(4:3)</PresentationFormat>
  <Paragraphs>203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함초롬바탕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오세현</cp:lastModifiedBy>
  <cp:revision>314</cp:revision>
  <dcterms:created xsi:type="dcterms:W3CDTF">2014-04-16T00:55:54Z</dcterms:created>
  <dcterms:modified xsi:type="dcterms:W3CDTF">2022-10-06T13:40:31Z</dcterms:modified>
</cp:coreProperties>
</file>